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</p:sldMasterIdLst>
  <p:sldIdLst>
    <p:sldId id="256" r:id="rId6"/>
    <p:sldId id="260" r:id="rId7"/>
    <p:sldId id="263" r:id="rId8"/>
    <p:sldId id="266" r:id="rId9"/>
    <p:sldId id="269" r:id="rId10"/>
  </p:sldIdLst>
  <p:sldSz cx="7556500" cy="10680700"/>
  <p:notesSz cx="7556500" cy="10680700"/>
  <p:custDataLst>
    <p:tags r:id="rId1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5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theme" Target="../theme/theme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Relationship Id="rId3" Type="http://schemas.openxmlformats.org/officeDocument/2006/relationships/image" Target="../media/image3.jpeg" /><Relationship Id="rId4" Type="http://schemas.openxmlformats.org/officeDocument/2006/relationships/image" Target="../media/image4.jpeg" /><Relationship Id="rId5" Type="http://schemas.openxmlformats.org/officeDocument/2006/relationships/image" Target="../media/image5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2.jpeg" /><Relationship Id="rId3" Type="http://schemas.openxmlformats.org/officeDocument/2006/relationships/image" Target="../media/image6.jpeg" /><Relationship Id="rId4" Type="http://schemas.openxmlformats.org/officeDocument/2006/relationships/image" Target="../media/image3.jpeg" /><Relationship Id="rId5" Type="http://schemas.openxmlformats.org/officeDocument/2006/relationships/image" Target="../media/image4.jpeg" /><Relationship Id="rId6" Type="http://schemas.openxmlformats.org/officeDocument/2006/relationships/image" Target="../media/image7.jpeg" /><Relationship Id="rId7" Type="http://schemas.openxmlformats.org/officeDocument/2006/relationships/image" Target="../media/image8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3.jpeg" /><Relationship Id="rId3" Type="http://schemas.openxmlformats.org/officeDocument/2006/relationships/image" Target="../media/image4.jpeg" /><Relationship Id="rId4" Type="http://schemas.openxmlformats.org/officeDocument/2006/relationships/image" Target="../media/image7.jpeg" /><Relationship Id="rId5" Type="http://schemas.openxmlformats.org/officeDocument/2006/relationships/image" Target="../media/image9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3.jpeg" /><Relationship Id="rId3" Type="http://schemas.openxmlformats.org/officeDocument/2006/relationships/image" Target="../media/image4.jpeg" /><Relationship Id="rId4" Type="http://schemas.openxmlformats.org/officeDocument/2006/relationships/image" Target="../media/image7.jpeg" /><Relationship Id="rId5" Type="http://schemas.openxmlformats.org/officeDocument/2006/relationships/image" Target="../media/image10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" name="object 1"/>
          <p:cNvSpPr/>
          <p:nvPr/>
        </p:nvSpPr>
        <p:spPr>
          <a:xfrm>
            <a:off x="0" y="0"/>
            <a:ext cx="7556500" cy="10680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9663" y="79586"/>
            <a:ext cx="1293442" cy="750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828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</a:t>
            </a:r>
            <a:r>
              <a:rPr sz="12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sz="1200" b="1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Imran</a:t>
            </a:r>
          </a:p>
          <a:p>
            <a:pPr marL="231648" marR="0">
              <a:lnSpc>
                <a:spcPts val="1328"/>
              </a:lnSpc>
              <a:spcBef>
                <a:spcPts val="75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2019 - 2020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82389" y="79586"/>
            <a:ext cx="2902042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33171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80539" y="254846"/>
            <a:ext cx="202805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7F7F7F"/>
                </a:solidFill>
                <a:latin typeface="Times New Roman"/>
                <a:cs typeface="Times New Roman"/>
              </a:rPr>
              <a:t>Microsoft office Excel 2007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202682" y="1108343"/>
            <a:ext cx="1852037" cy="999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011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University of Diyala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College of Engineering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Chemical</a:t>
            </a:r>
            <a:r>
              <a:rPr sz="1300" b="1" spc="3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Department</a:t>
            </a:r>
          </a:p>
          <a:p>
            <a:pPr marL="588264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First</a:t>
            </a:r>
            <a:r>
              <a:rPr sz="13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Class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40612" y="1251599"/>
            <a:ext cx="1576046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295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Republic of Iraq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Ministry of Higher</a:t>
            </a:r>
          </a:p>
          <a:p>
            <a:pPr marL="301751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Education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94308" y="1821575"/>
            <a:ext cx="1870314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and scientific Research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4923" y="10241313"/>
            <a:ext cx="876172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First Class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127747" y="10241313"/>
            <a:ext cx="30480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1717675" y="0"/>
            <a:ext cx="650875" cy="57886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81940" y="680466"/>
            <a:ext cx="6976109" cy="12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4775" y="2414523"/>
            <a:ext cx="7178675" cy="6627621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663" y="79586"/>
            <a:ext cx="1293442" cy="750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828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</a:t>
            </a:r>
            <a:r>
              <a:rPr sz="12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sz="1200" b="1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Imran</a:t>
            </a:r>
          </a:p>
          <a:p>
            <a:pPr marL="231648" marR="0">
              <a:lnSpc>
                <a:spcPts val="1328"/>
              </a:lnSpc>
              <a:spcBef>
                <a:spcPts val="75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2019 - 2020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82389" y="79586"/>
            <a:ext cx="2902042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33171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280539" y="254846"/>
            <a:ext cx="202805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7F7F7F"/>
                </a:solidFill>
                <a:latin typeface="Times New Roman"/>
                <a:cs typeface="Times New Roman"/>
              </a:rPr>
              <a:t>Microsoft office Excel 2007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03859" y="785424"/>
            <a:ext cx="1237642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Introduction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59663" y="1088532"/>
            <a:ext cx="7853531" cy="1190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Has been the emergence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program</a:t>
            </a:r>
            <a:r>
              <a:rPr sz="13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Excel (spreadsheet) after it called on the need </a:t>
            </a:r>
            <a:r>
              <a:rPr sz="1300" spc="27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develop an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environment for tables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Word program, which was necessary</a:t>
            </a:r>
            <a:r>
              <a:rPr sz="1300" spc="-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great effort in mobilizing the table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cells after conducting mathematical and logical operations manually</a:t>
            </a:r>
            <a:r>
              <a:rPr sz="13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before the entry</a:t>
            </a:r>
            <a:r>
              <a:rPr sz="1300" spc="-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process, and his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appearance was to get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rid of operations cumbersome in making the calculations and data entry</a:t>
            </a:r>
            <a:r>
              <a:rPr sz="13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Per cells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using electronic technology</a:t>
            </a:r>
            <a:r>
              <a:rPr sz="1300" spc="-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saves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time and effort.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59663" y="2228484"/>
            <a:ext cx="2291780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How the program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run Excel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12596" y="2607960"/>
            <a:ext cx="5636361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Start &gt;&gt; all program &gt;&gt; Microsoft Office &gt;&gt; Microsoft Office Excel 2007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59663" y="2987436"/>
            <a:ext cx="6207355" cy="8093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Excel program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then begins work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Excel window</a:t>
            </a:r>
          </a:p>
          <a:p>
            <a:pPr marL="41147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run 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program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window appears spreadsheets as specified in below: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435853" y="3823165"/>
            <a:ext cx="1912088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Buttons zoom in and out of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01168" y="3989508"/>
            <a:ext cx="861520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Button office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141780" y="3990805"/>
            <a:ext cx="1062686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Rapid toolbar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348863" y="3990805"/>
            <a:ext cx="98481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Address Bar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632450" y="4004521"/>
            <a:ext cx="1496593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 program window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032052" y="6248103"/>
            <a:ext cx="1261414" cy="82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Select All button</a:t>
            </a:r>
          </a:p>
          <a:p>
            <a:pPr marL="245313" marR="0">
              <a:lnSpc>
                <a:spcPts val="1328"/>
              </a:lnSpc>
              <a:spcBef>
                <a:spcPts val="2093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row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612770" y="6248103"/>
            <a:ext cx="934516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Named box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868801" y="6248103"/>
            <a:ext cx="1217829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 formula bar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324602" y="6261819"/>
            <a:ext cx="720547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Column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72032" y="8217111"/>
            <a:ext cx="888727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Worksheet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255898" y="8315028"/>
            <a:ext cx="1187806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Information bar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534923" y="10241313"/>
            <a:ext cx="876172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First Class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7127747" y="10241313"/>
            <a:ext cx="30480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1779270" y="1598041"/>
            <a:ext cx="1066800" cy="1619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717675" y="0"/>
            <a:ext cx="650875" cy="57886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81940" y="680466"/>
            <a:ext cx="6976109" cy="127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965315" y="2416809"/>
            <a:ext cx="137794" cy="13741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87083" y="2414523"/>
            <a:ext cx="6354407" cy="6186296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59663" y="79586"/>
            <a:ext cx="1293442" cy="750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828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</a:t>
            </a:r>
            <a:r>
              <a:rPr sz="12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sz="1200" b="1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Imran</a:t>
            </a:r>
          </a:p>
          <a:p>
            <a:pPr marL="231648" marR="0">
              <a:lnSpc>
                <a:spcPts val="1328"/>
              </a:lnSpc>
              <a:spcBef>
                <a:spcPts val="75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2019 - 2020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82389" y="79586"/>
            <a:ext cx="2902042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33171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280539" y="254846"/>
            <a:ext cx="202805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7F7F7F"/>
                </a:solidFill>
                <a:latin typeface="Times New Roman"/>
                <a:cs typeface="Times New Roman"/>
              </a:rPr>
              <a:t>Microsoft office Excel 2007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59663" y="977025"/>
            <a:ext cx="1708849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Outline of</a:t>
            </a:r>
            <a:r>
              <a:rPr sz="1300" b="1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the screen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88263" y="1155069"/>
            <a:ext cx="7597249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RAPVT+Symbol"/>
                <a:cs typeface="LRAPVT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Address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bar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13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shows</a:t>
            </a:r>
            <a:r>
              <a:rPr sz="1300" spc="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name</a:t>
            </a:r>
            <a:r>
              <a:rPr sz="1300" spc="8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program</a:t>
            </a:r>
            <a:r>
              <a:rPr sz="13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name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workbook</a:t>
            </a:r>
            <a:r>
              <a:rPr sz="13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quick</a:t>
            </a:r>
            <a:r>
              <a:rPr sz="13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access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17168" y="1364375"/>
            <a:ext cx="513411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bar and logo Office. The buttons ( zooming in and out and closure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88263" y="1737238"/>
            <a:ext cx="323355" cy="650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RAPVT+Symbol"/>
                <a:cs typeface="LRAPVT+Symbol"/>
              </a:rPr>
              <a:t></a:t>
            </a:r>
          </a:p>
          <a:p>
            <a:pPr marL="0" marR="0">
              <a:lnSpc>
                <a:spcPts val="1583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RAPVT+Symbol"/>
                <a:cs typeface="LRAPVT+Symbol"/>
              </a:rPr>
              <a:t>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17168" y="1756043"/>
            <a:ext cx="7336901" cy="8200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bar tabs : It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contains a set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special collections work program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Excel .</a:t>
            </a:r>
          </a:p>
          <a:p>
            <a:pPr marL="41147" marR="0">
              <a:lnSpc>
                <a:spcPts val="1435"/>
              </a:lnSpc>
              <a:spcBef>
                <a:spcPts val="19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groups</a:t>
            </a:r>
            <a:r>
              <a:rPr sz="1300" spc="1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13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boxes</a:t>
            </a:r>
            <a:r>
              <a:rPr sz="1300" spc="1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containing</a:t>
            </a:r>
            <a:r>
              <a:rPr sz="1300" spc="1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set</a:t>
            </a:r>
            <a:r>
              <a:rPr sz="1300" spc="1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300" spc="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buttons</a:t>
            </a:r>
            <a:r>
              <a:rPr sz="13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menus</a:t>
            </a:r>
            <a:r>
              <a:rPr sz="130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13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namely,</a:t>
            </a:r>
            <a:r>
              <a:rPr sz="1300" spc="1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1300" spc="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Home</a:t>
            </a:r>
            <a:r>
              <a:rPr sz="1300" spc="1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13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Insert,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Page Layout , Formulas , Data , Review ,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View ) 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88263" y="2330074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RAPVT+Symbol"/>
                <a:cs typeface="LRAPVT+Symbol"/>
              </a:rPr>
              <a:t>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17168" y="2348879"/>
            <a:ext cx="7339108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formula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bar</a:t>
            </a:r>
            <a:r>
              <a:rPr sz="1300" spc="8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rectangle</a:t>
            </a:r>
            <a:r>
              <a:rPr sz="13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extended</a:t>
            </a:r>
            <a:r>
              <a:rPr sz="13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above</a:t>
            </a:r>
            <a:r>
              <a:rPr sz="1300" spc="9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columns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shows</a:t>
            </a:r>
            <a:r>
              <a:rPr sz="13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contents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its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laws</a:t>
            </a:r>
            <a:r>
              <a:rPr sz="130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13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contains</a:t>
            </a:r>
            <a:r>
              <a:rPr sz="130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Name</a:t>
            </a:r>
            <a:r>
              <a:rPr sz="13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box</a:t>
            </a:r>
            <a:r>
              <a:rPr sz="13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appears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name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symbol</a:t>
            </a:r>
          </a:p>
          <a:p>
            <a:pPr marL="0" marR="0">
              <a:lnSpc>
                <a:spcPts val="1438"/>
              </a:lnSpc>
              <a:spcBef>
                <a:spcPts val="5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1300">
                <a:solidFill>
                  <a:srgbClr val="000000"/>
                </a:solidFill>
                <a:latin typeface="Wingdings"/>
                <a:cs typeface="Wingdings"/>
              </a:rPr>
              <a:t>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) and (</a:t>
            </a:r>
            <a:r>
              <a:rPr sz="1300">
                <a:solidFill>
                  <a:srgbClr val="000000"/>
                </a:solidFill>
                <a:latin typeface="Wingdings"/>
                <a:cs typeface="Wingdings"/>
              </a:rPr>
              <a:t>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) and (fx) the inclusion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private functions 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88263" y="2912242"/>
            <a:ext cx="323355" cy="12314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RAPVT+Symbol"/>
                <a:cs typeface="LRAPVT+Symbol"/>
              </a:rPr>
              <a:t></a:t>
            </a:r>
          </a:p>
          <a:p>
            <a:pPr marL="0" marR="0">
              <a:lnSpc>
                <a:spcPts val="1587"/>
              </a:lnSpc>
              <a:spcBef>
                <a:spcPts val="148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RAPVT+Symbol"/>
                <a:cs typeface="LRAPVT+Symbol"/>
              </a:rPr>
              <a:t></a:t>
            </a:r>
          </a:p>
          <a:p>
            <a:pPr marL="0" marR="0">
              <a:lnSpc>
                <a:spcPts val="1587"/>
              </a:lnSpc>
              <a:spcBef>
                <a:spcPts val="1449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RAPVT+Symbol"/>
                <a:cs typeface="LRAPVT+Symbol"/>
              </a:rPr>
              <a:t>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817168" y="2931048"/>
            <a:ext cx="7335577" cy="121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seeded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(Book):</a:t>
            </a:r>
            <a:r>
              <a:rPr sz="13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sz="13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seeded</a:t>
            </a:r>
            <a:r>
              <a:rPr sz="13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consists</a:t>
            </a:r>
            <a:r>
              <a:rPr sz="13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three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working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papers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13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working</a:t>
            </a:r>
            <a:r>
              <a:rPr sz="13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paper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single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tables consists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rows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columns</a:t>
            </a:r>
          </a:p>
          <a:p>
            <a:pPr marL="41147" marR="0">
              <a:lnSpc>
                <a:spcPts val="1435"/>
              </a:lnSpc>
              <a:spcBef>
                <a:spcPts val="19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columns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upper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part</a:t>
            </a:r>
            <a:r>
              <a:rPr sz="13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paper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contains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character</a:t>
            </a:r>
            <a:r>
              <a:rPr sz="13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(A)</a:t>
            </a:r>
            <a:r>
              <a:rPr sz="13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consists</a:t>
            </a:r>
            <a:r>
              <a:rPr sz="130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1300" spc="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16384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sz="1300" spc="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</a:t>
            </a:r>
          </a:p>
          <a:p>
            <a:pPr marL="0" marR="0">
              <a:lnSpc>
                <a:spcPts val="1435"/>
              </a:lnSpc>
              <a:spcBef>
                <a:spcPts val="67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 names ranging from</a:t>
            </a:r>
            <a:r>
              <a:rPr sz="13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lower (A)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until the last column , which (XFD).</a:t>
            </a:r>
          </a:p>
          <a:p>
            <a:pPr marL="41147" marR="0">
              <a:lnSpc>
                <a:spcPts val="1435"/>
              </a:lnSpc>
              <a:spcBef>
                <a:spcPts val="19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rows : be right in the paper and contains a number (1) and consists of ( 1048576 ) row 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88263" y="3897127"/>
            <a:ext cx="7599007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RAPVT+Symbol"/>
                <a:cs typeface="LRAPVT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Cells: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 a unit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work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 composed of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rectangles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intersection with rows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columns called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17168" y="4104908"/>
            <a:ext cx="628827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name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column and row .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Such as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: cell (D7) in column (D) and grade (7)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88263" y="4288795"/>
            <a:ext cx="323355" cy="650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RAPVT+Symbol"/>
                <a:cs typeface="LRAPVT+Symbol"/>
              </a:rPr>
              <a:t></a:t>
            </a:r>
          </a:p>
          <a:p>
            <a:pPr marL="0" marR="0">
              <a:lnSpc>
                <a:spcPts val="1583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RAPVT+Symbol"/>
                <a:cs typeface="LRAPVT+Symbol"/>
              </a:rPr>
              <a:t>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17168" y="4307601"/>
            <a:ext cx="7335254" cy="8200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bar: at the bottom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contains information in addition to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views and size.</a:t>
            </a:r>
          </a:p>
          <a:p>
            <a:pPr marL="41147" marR="0">
              <a:lnSpc>
                <a:spcPts val="1435"/>
              </a:lnSpc>
              <a:spcBef>
                <a:spcPts val="19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Name</a:t>
            </a:r>
            <a:r>
              <a:rPr sz="13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box</a:t>
            </a:r>
            <a:r>
              <a:rPr sz="13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13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demonstrates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active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  <a:r>
              <a:rPr sz="13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13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sz="13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shows</a:t>
            </a:r>
            <a:r>
              <a:rPr sz="13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name</a:t>
            </a:r>
            <a:r>
              <a:rPr sz="1300" spc="1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active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  <a:r>
              <a:rPr sz="1300" spc="1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13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example,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588263" y="4965451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RAPVT+Symbol"/>
                <a:cs typeface="LRAPVT+Symbol"/>
              </a:rPr>
              <a:t>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817168" y="4984257"/>
            <a:ext cx="1190761" cy="618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Office</a:t>
            </a:r>
            <a:r>
              <a:rPr sz="13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button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excel.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2011933" y="4984257"/>
            <a:ext cx="5960612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1300" spc="1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300" spc="1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find</a:t>
            </a:r>
            <a:r>
              <a:rPr sz="13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sz="1300" spc="1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upper</a:t>
            </a:r>
            <a:r>
              <a:rPr sz="13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right</a:t>
            </a:r>
            <a:r>
              <a:rPr sz="1300" spc="1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corner</a:t>
            </a:r>
            <a:r>
              <a:rPr sz="1300" spc="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programs</a:t>
            </a:r>
            <a:r>
              <a:rPr sz="1300" spc="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Microsoft</a:t>
            </a:r>
            <a:r>
              <a:rPr sz="1300" spc="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Office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59663" y="5558352"/>
            <a:ext cx="531159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9"/>
              </a:lnSpc>
              <a:spcBef>
                <a:spcPct val="0"/>
              </a:spcBef>
              <a:spcAft>
                <a:spcPct val="0"/>
              </a:spcAft>
            </a:pP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59663" y="5743208"/>
            <a:ext cx="7861371" cy="15701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result</a:t>
            </a:r>
            <a:r>
              <a:rPr sz="1300" spc="1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intersection</a:t>
            </a:r>
            <a:r>
              <a:rPr sz="1300" spc="1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</a:t>
            </a:r>
            <a:r>
              <a:rPr sz="130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13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row</a:t>
            </a:r>
            <a:r>
              <a:rPr sz="13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each</a:t>
            </a:r>
            <a:r>
              <a:rPr sz="13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  <a:r>
              <a:rPr sz="13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name</a:t>
            </a:r>
            <a:r>
              <a:rPr sz="13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30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Aitakerr</a:t>
            </a:r>
            <a:r>
              <a:rPr sz="13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</a:p>
          <a:p>
            <a:pPr marL="0" marR="0">
              <a:lnSpc>
                <a:spcPts val="1435"/>
              </a:lnSpc>
              <a:spcBef>
                <a:spcPts val="6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another</a:t>
            </a:r>
            <a:r>
              <a:rPr sz="13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cell,</a:t>
            </a:r>
            <a:r>
              <a:rPr sz="13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3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example,</a:t>
            </a:r>
            <a:r>
              <a:rPr sz="13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first</a:t>
            </a:r>
            <a:r>
              <a:rPr sz="13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  <a:r>
              <a:rPr sz="13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named</a:t>
            </a:r>
            <a:r>
              <a:rPr sz="1300" spc="1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A1,</a:t>
            </a:r>
            <a:r>
              <a:rPr sz="13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where</a:t>
            </a:r>
            <a:r>
              <a:rPr sz="13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symbol</a:t>
            </a:r>
            <a:r>
              <a:rPr sz="13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</a:t>
            </a:r>
            <a:r>
              <a:rPr sz="13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13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row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number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13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press</a:t>
            </a:r>
            <a:r>
              <a:rPr sz="1300" spc="9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3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sz="13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cell,</a:t>
            </a:r>
            <a:r>
              <a:rPr sz="1300" spc="1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name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will</a:t>
            </a:r>
            <a:r>
              <a:rPr sz="130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appear</a:t>
            </a:r>
            <a:r>
              <a:rPr sz="1300" spc="1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special</a:t>
            </a:r>
            <a:r>
              <a:rPr sz="13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fund</a:t>
            </a:r>
            <a:r>
              <a:rPr sz="130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called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Fund</a:t>
            </a:r>
            <a:r>
              <a:rPr sz="1300" spc="1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Name</a:t>
            </a:r>
            <a:r>
              <a:rPr sz="1300" spc="1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box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figure</a:t>
            </a:r>
            <a:r>
              <a:rPr sz="1300" spc="1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below,</a:t>
            </a:r>
            <a:r>
              <a:rPr sz="13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3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1300" spc="1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  <a:r>
              <a:rPr sz="13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active</a:t>
            </a:r>
            <a:r>
              <a:rPr sz="1300" spc="1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cell.</a:t>
            </a:r>
            <a:r>
              <a:rPr sz="13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13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pressed</a:t>
            </a:r>
            <a:r>
              <a:rPr sz="1300" spc="1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once</a:t>
            </a:r>
            <a:r>
              <a:rPr sz="1300" spc="1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cell, it will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identify a single cell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but can select more than one cell at the same time 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pressing the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left</a:t>
            </a:r>
            <a:r>
              <a:rPr sz="1300" spc="3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mouse</a:t>
            </a:r>
            <a:r>
              <a:rPr sz="1300" spc="3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button</a:t>
            </a:r>
            <a:r>
              <a:rPr sz="1300" spc="3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3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then</a:t>
            </a:r>
            <a:r>
              <a:rPr sz="1300" spc="3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continue</a:t>
            </a:r>
            <a:r>
              <a:rPr sz="1300" spc="3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clicking</a:t>
            </a:r>
            <a:r>
              <a:rPr sz="1300" spc="3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3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dragging</a:t>
            </a:r>
            <a:r>
              <a:rPr sz="1300" spc="3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300" spc="3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3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group</a:t>
            </a:r>
            <a:r>
              <a:rPr sz="1300" spc="3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3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cells,</a:t>
            </a:r>
            <a:r>
              <a:rPr sz="1300" spc="3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but</a:t>
            </a:r>
            <a:r>
              <a:rPr sz="1300" spc="3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only</a:t>
            </a:r>
            <a:r>
              <a:rPr sz="13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contiguous when it will be determined a range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cells.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870201" y="7481019"/>
            <a:ext cx="934516" cy="92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Named box</a:t>
            </a:r>
          </a:p>
          <a:p>
            <a:pPr marL="21336" marR="0">
              <a:lnSpc>
                <a:spcPts val="1328"/>
              </a:lnSpc>
              <a:spcBef>
                <a:spcPts val="2897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Active cell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534923" y="10241313"/>
            <a:ext cx="876172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First Class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7127747" y="10241313"/>
            <a:ext cx="30480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object 1"/>
          <p:cNvSpPr/>
          <p:nvPr/>
        </p:nvSpPr>
        <p:spPr>
          <a:xfrm>
            <a:off x="1717675" y="0"/>
            <a:ext cx="650875" cy="57886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81940" y="680466"/>
            <a:ext cx="6976109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965315" y="2416809"/>
            <a:ext cx="137794" cy="13741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87083" y="2294001"/>
            <a:ext cx="6354407" cy="649859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663" y="79586"/>
            <a:ext cx="1293442" cy="750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828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</a:t>
            </a:r>
            <a:r>
              <a:rPr sz="12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sz="1200" b="1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Imran</a:t>
            </a:r>
          </a:p>
          <a:p>
            <a:pPr marL="231648" marR="0">
              <a:lnSpc>
                <a:spcPts val="1328"/>
              </a:lnSpc>
              <a:spcBef>
                <a:spcPts val="75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2019 - 2020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82389" y="79586"/>
            <a:ext cx="2902042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33171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280539" y="254846"/>
            <a:ext cx="202805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7F7F7F"/>
                </a:solidFill>
                <a:latin typeface="Times New Roman"/>
                <a:cs typeface="Times New Roman"/>
              </a:rPr>
              <a:t>Microsoft office Excel 2007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9663" y="786525"/>
            <a:ext cx="695790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Range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00811" y="1161684"/>
            <a:ext cx="5986971" cy="81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264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 two or more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cells in the worksheet. Cells can exceed the range or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diverge</a:t>
            </a:r>
          </a:p>
          <a:p>
            <a:pPr marL="0" marR="0">
              <a:lnSpc>
                <a:spcPts val="1435"/>
              </a:lnSpc>
              <a:spcBef>
                <a:spcPts val="1638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Created</a:t>
            </a:r>
            <a:r>
              <a:rPr sz="1300" b="1" spc="3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"Book" New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00811" y="1922160"/>
            <a:ext cx="433338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create a new workbook, there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 more than one way: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88263" y="2378842"/>
            <a:ext cx="2165861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HMRPS+Symbol"/>
                <a:cs typeface="JHMRPS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Choose from</a:t>
            </a:r>
            <a:r>
              <a:rPr sz="1300" spc="-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logo Office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763647" y="2397648"/>
            <a:ext cx="4782580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ordered a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new window appears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blank workbook then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17168" y="2586623"/>
            <a:ext cx="800679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Created.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88263" y="2775081"/>
            <a:ext cx="6059066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HMRPS+Symbol"/>
                <a:cs typeface="JHMRPS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3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Quick Access Toolbar select a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new icon</a:t>
            </a:r>
            <a:r>
              <a:rPr sz="1300" spc="12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 created blank workbook.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88263" y="2977774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HMRPS+Symbol"/>
                <a:cs typeface="JHMRPS+Symbol"/>
              </a:rPr>
              <a:t>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58316" y="2996579"/>
            <a:ext cx="5773542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clicking on the keys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(Ctrl+ N)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keyboard are Created blank workbook.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59663" y="3380627"/>
            <a:ext cx="1282085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Open excel file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00811" y="3565412"/>
            <a:ext cx="527036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open an existing file in Excel program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there is more than one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way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88263" y="4022095"/>
            <a:ext cx="1343271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HMRPS+Symbol"/>
                <a:cs typeface="JHMRPS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 Office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975357" y="4040901"/>
            <a:ext cx="5950231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slogan is to open a dialog box appears, select the location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file and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817168" y="4231401"/>
            <a:ext cx="988149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press open.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588263" y="4415287"/>
            <a:ext cx="323355" cy="83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HMRPS+Symbol"/>
                <a:cs typeface="JHMRPS+Symbol"/>
              </a:rPr>
              <a:t></a:t>
            </a:r>
          </a:p>
          <a:p>
            <a:pPr marL="0" marR="0">
              <a:lnSpc>
                <a:spcPts val="1587"/>
              </a:lnSpc>
              <a:spcBef>
                <a:spcPts val="148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HMRPS+Symbol"/>
                <a:cs typeface="JHMRPS+Symbol"/>
              </a:rPr>
              <a:t>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817168" y="4434092"/>
            <a:ext cx="7179640" cy="8200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3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Quick Access Toolbar select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Open command select 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location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file and press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open.</a:t>
            </a:r>
          </a:p>
          <a:p>
            <a:pPr marL="41147" marR="0">
              <a:lnSpc>
                <a:spcPts val="1435"/>
              </a:lnSpc>
              <a:spcBef>
                <a:spcPts val="19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pressing) Ctrl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O) shows the same dialog box, select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Open.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59663" y="5208284"/>
            <a:ext cx="1263815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Save Excel file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59663" y="5394212"/>
            <a:ext cx="7698080" cy="620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295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After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create a new workbook and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do</a:t>
            </a:r>
            <a:r>
              <a:rPr sz="13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procedures we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 save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 for the first time in several ways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as follows: -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88263" y="5957828"/>
            <a:ext cx="323355" cy="650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HMRPS+Symbol"/>
                <a:cs typeface="JHMRPS+Symbol"/>
              </a:rPr>
              <a:t></a:t>
            </a:r>
          </a:p>
          <a:p>
            <a:pPr marL="0" marR="0">
              <a:lnSpc>
                <a:spcPts val="1583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HMRPS+Symbol"/>
                <a:cs typeface="JHMRPS+Symbol"/>
              </a:rPr>
              <a:t>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858316" y="5976634"/>
            <a:ext cx="3891592" cy="631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 Office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slogan is Remember</a:t>
            </a:r>
          </a:p>
          <a:p>
            <a:pPr marL="0" marR="0">
              <a:lnSpc>
                <a:spcPts val="1435"/>
              </a:lnSpc>
              <a:spcBef>
                <a:spcPts val="19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3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Quick Access toolbar choose code remember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588263" y="6360164"/>
            <a:ext cx="2515734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HMRPS+Symbol"/>
                <a:cs typeface="JHMRPS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clicking on the keys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(Ctrl +S)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59663" y="6758446"/>
            <a:ext cx="7697128" cy="620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both cases, a dialog box appears and identify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name and location of the file that document</a:t>
            </a:r>
            <a:r>
              <a:rPr sz="13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We'll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save him. Then save.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59663" y="7328422"/>
            <a:ext cx="7461857" cy="620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save the file with the name or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different format 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location different from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Office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button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Choose our command "Save As" and follow the same steps as we learned above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41959" y="7902971"/>
            <a:ext cx="3618034" cy="614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Termination Axel Program</a:t>
            </a:r>
          </a:p>
          <a:p>
            <a:pPr marL="0" marR="0">
              <a:lnSpc>
                <a:spcPts val="1435"/>
              </a:lnSpc>
              <a:spcBef>
                <a:spcPts val="6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 termination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program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several ways: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588263" y="8355462"/>
            <a:ext cx="898379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HMRPS+Symbol"/>
                <a:cs typeface="JHMRPS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Office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1530350" y="8374267"/>
            <a:ext cx="3199223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slogan Choose the Close command.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588263" y="8628257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HMRPS+Symbol"/>
                <a:cs typeface="JHMRPS+Symbol"/>
              </a:rPr>
              <a:t>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858316" y="8647063"/>
            <a:ext cx="3554944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address bar, click on the close button.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534923" y="10241313"/>
            <a:ext cx="876172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First Class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7127747" y="10241313"/>
            <a:ext cx="30480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object 1"/>
          <p:cNvSpPr/>
          <p:nvPr/>
        </p:nvSpPr>
        <p:spPr>
          <a:xfrm>
            <a:off x="1717675" y="0"/>
            <a:ext cx="650875" cy="57886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81940" y="680466"/>
            <a:ext cx="6976109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965315" y="2416809"/>
            <a:ext cx="137794" cy="13741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87083" y="2414523"/>
            <a:ext cx="6354407" cy="7284211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663" y="79586"/>
            <a:ext cx="1293442" cy="750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828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</a:t>
            </a:r>
            <a:r>
              <a:rPr sz="12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sz="1200" b="1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Imran</a:t>
            </a:r>
          </a:p>
          <a:p>
            <a:pPr marL="231648" marR="0">
              <a:lnSpc>
                <a:spcPts val="1328"/>
              </a:lnSpc>
              <a:spcBef>
                <a:spcPts val="75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2019 - 2020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82389" y="79586"/>
            <a:ext cx="2902042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33171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280539" y="254846"/>
            <a:ext cx="2028050" cy="9520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7F7F7F"/>
                </a:solidFill>
                <a:latin typeface="Times New Roman"/>
                <a:cs typeface="Times New Roman"/>
              </a:rPr>
              <a:t>Microsoft office Excel 2007</a:t>
            </a:r>
          </a:p>
          <a:p>
            <a:pPr marL="557783" marR="0">
              <a:lnSpc>
                <a:spcPts val="1435"/>
              </a:lnSpc>
              <a:spcBef>
                <a:spcPts val="2857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cells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9663" y="786525"/>
            <a:ext cx="787402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Dealing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73370" y="786525"/>
            <a:ext cx="561661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59663" y="1161684"/>
            <a:ext cx="7863451" cy="999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13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write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cell,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what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only activate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clicking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left</a:t>
            </a:r>
            <a:r>
              <a:rPr sz="13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mouse</a:t>
            </a:r>
            <a:r>
              <a:rPr sz="13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button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then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write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directly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via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keyboard</a:t>
            </a:r>
            <a:r>
              <a:rPr sz="13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required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data.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13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move</a:t>
            </a:r>
            <a:r>
              <a:rPr sz="13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next</a:t>
            </a:r>
            <a:r>
              <a:rPr sz="13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put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pressure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key (tab)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take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us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one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right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key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(Enter)</a:t>
            </a:r>
            <a:r>
              <a:rPr sz="13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take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us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bottom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cell.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3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shares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four directions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the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keyboard.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88263" y="1915545"/>
            <a:ext cx="1332624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WRPEH+Symbol"/>
                <a:cs typeface="JWRPEH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identify cells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88263" y="2116714"/>
            <a:ext cx="7605563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WRPEH+Symbol"/>
                <a:cs typeface="JWRPEH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make</a:t>
            </a:r>
            <a:r>
              <a:rPr sz="13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cells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must</a:t>
            </a:r>
            <a:r>
              <a:rPr sz="13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coordinate</a:t>
            </a:r>
            <a:r>
              <a:rPr sz="13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onset</a:t>
            </a:r>
            <a:r>
              <a:rPr sz="13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identify</a:t>
            </a:r>
            <a:r>
              <a:rPr sz="13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cells</a:t>
            </a:r>
            <a:r>
              <a:rPr sz="13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3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conducting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coordination</a:t>
            </a:r>
            <a:r>
              <a:rPr sz="13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17168" y="2324496"/>
            <a:ext cx="2087664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 specifically as follows: -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88263" y="2508381"/>
            <a:ext cx="5981497" cy="650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WRPEH+Symbol"/>
                <a:cs typeface="JWRPEH+Symbol"/>
              </a:rPr>
              <a:t></a:t>
            </a:r>
            <a:r>
              <a:rPr sz="1300" spc="12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select</a:t>
            </a:r>
            <a:r>
              <a:rPr sz="13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cell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put pressure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right- left cell .</a:t>
            </a:r>
          </a:p>
          <a:p>
            <a:pPr marL="0" marR="0">
              <a:lnSpc>
                <a:spcPts val="1584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WRPEH+Symbol"/>
                <a:cs typeface="JWRPEH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select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group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adjacent cells , we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drag the mouse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group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cells 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88263" y="2912242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WRPEH+Symbol"/>
                <a:cs typeface="JWRPEH+Symbol"/>
              </a:rPr>
              <a:t>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17168" y="2931048"/>
            <a:ext cx="7342021" cy="618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</a:t>
            </a:r>
            <a:r>
              <a:rPr sz="1300" spc="1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non-contiguous</a:t>
            </a:r>
            <a:r>
              <a:rPr sz="1300" spc="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cells</a:t>
            </a:r>
            <a:r>
              <a:rPr sz="1300" spc="1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define</a:t>
            </a:r>
            <a:r>
              <a:rPr sz="1300" spc="1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first</a:t>
            </a:r>
            <a:r>
              <a:rPr sz="13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  <a:r>
              <a:rPr sz="1300" spc="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1300" spc="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13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1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</a:t>
            </a:r>
            <a:r>
              <a:rPr sz="13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identify</a:t>
            </a:r>
            <a:r>
              <a:rPr sz="13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second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pressing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key (ctrl)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 a mouse</a:t>
            </a:r>
            <a:r>
              <a:rPr sz="13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thus define 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rest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cells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88263" y="3302386"/>
            <a:ext cx="760206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WRPEH+Symbol"/>
                <a:cs typeface="JWRPEH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</a:t>
            </a:r>
            <a:r>
              <a:rPr sz="1300" spc="1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entire</a:t>
            </a:r>
            <a:r>
              <a:rPr sz="1300" spc="1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</a:t>
            </a:r>
            <a:r>
              <a:rPr sz="13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put</a:t>
            </a:r>
            <a:r>
              <a:rPr sz="1300" spc="1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pressure</a:t>
            </a:r>
            <a:r>
              <a:rPr sz="1300" spc="1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300" spc="1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character</a:t>
            </a:r>
            <a:r>
              <a:rPr sz="1300" spc="1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300" spc="1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represents</a:t>
            </a:r>
            <a:r>
              <a:rPr sz="1300" spc="1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</a:t>
            </a:r>
            <a:r>
              <a:rPr sz="1300" spc="1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header</a:t>
            </a:r>
            <a:r>
              <a:rPr sz="1300" spc="1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817168" y="3512073"/>
            <a:ext cx="1318789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shown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Figure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88263" y="3694434"/>
            <a:ext cx="7602224" cy="840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WRPEH+Symbol"/>
                <a:cs typeface="JWRPEH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select</a:t>
            </a:r>
            <a:r>
              <a:rPr sz="13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entire row put pressure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figure , which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represents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title row as in Figure</a:t>
            </a:r>
          </a:p>
          <a:p>
            <a:pPr marL="0" marR="0">
              <a:lnSpc>
                <a:spcPts val="1587"/>
              </a:lnSpc>
              <a:spcBef>
                <a:spcPts val="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WRPEH+Symbol"/>
                <a:cs typeface="JWRPEH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determine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worksheet</a:t>
            </a:r>
            <a:r>
              <a:rPr sz="13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push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button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deviate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total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located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between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intersection</a:t>
            </a:r>
          </a:p>
          <a:p>
            <a:pPr marL="228904" marR="0">
              <a:lnSpc>
                <a:spcPts val="1435"/>
              </a:lnSpc>
              <a:spcBef>
                <a:spcPts val="9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columns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rows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 or from the keyboard</a:t>
            </a:r>
            <a:r>
              <a:rPr sz="1300" spc="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 click on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keys</a:t>
            </a:r>
            <a:r>
              <a:rPr sz="13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CTRL+A.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940430" y="4441909"/>
            <a:ext cx="2889307" cy="540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Column header</a:t>
            </a:r>
          </a:p>
          <a:p>
            <a:pPr marL="1527302" marR="0">
              <a:lnSpc>
                <a:spcPts val="1127"/>
              </a:lnSpc>
              <a:spcBef>
                <a:spcPts val="5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Head of the row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88263" y="5622295"/>
            <a:ext cx="2683711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JWRPEH+Symbol"/>
                <a:cs typeface="JWRPEH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modify</a:t>
            </a:r>
            <a:r>
              <a:rPr sz="1300" b="1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contents</a:t>
            </a:r>
            <a:r>
              <a:rPr sz="13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of the cell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59663" y="5825504"/>
            <a:ext cx="7865655" cy="1000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4112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13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</a:t>
            </a:r>
            <a:r>
              <a:rPr sz="13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modify</a:t>
            </a:r>
            <a:r>
              <a:rPr sz="13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contents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must</a:t>
            </a:r>
            <a:r>
              <a:rPr sz="13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put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case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editing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so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</a:p>
          <a:p>
            <a:pPr marL="0" marR="0">
              <a:lnSpc>
                <a:spcPts val="1435"/>
              </a:lnSpc>
              <a:spcBef>
                <a:spcPts val="6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amendment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its contents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-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clicking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double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 the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cell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then correct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modify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what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2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3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road</a:t>
            </a:r>
            <a:r>
              <a:rPr sz="13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second,</a:t>
            </a:r>
            <a:r>
              <a:rPr sz="1300" spc="8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make</a:t>
            </a:r>
            <a:r>
              <a:rPr sz="13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case</a:t>
            </a:r>
            <a:r>
              <a:rPr sz="13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editing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single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formula</a:t>
            </a:r>
            <a:r>
              <a:rPr sz="13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bar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modification 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editing from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within the formula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bar.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59663" y="6775142"/>
            <a:ext cx="7021134" cy="3661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ct val="0"/>
              </a:spcBef>
              <a:spcAft>
                <a:spcPct val="0"/>
              </a:spcAft>
            </a:pPr>
            <a:r>
              <a:rPr sz="1100" spc="18">
                <a:solidFill>
                  <a:srgbClr val="000000"/>
                </a:solidFill>
                <a:latin typeface="Arial"/>
                <a:cs typeface="Arial"/>
              </a:rPr>
              <a:t>When</a:t>
            </a:r>
            <a:r>
              <a:rPr sz="1100" spc="-14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100">
                <a:solidFill>
                  <a:srgbClr val="000000"/>
                </a:solidFill>
                <a:latin typeface="Arial"/>
                <a:cs typeface="Arial"/>
              </a:rPr>
              <a:t>you right Yemen on any cell in the worksheet show the shortcut menu, described as follows.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534923" y="10241313"/>
            <a:ext cx="876172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First Class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7127747" y="10241313"/>
            <a:ext cx="304800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5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243</Paragraphs>
  <Slides>5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Theme Office</vt:lpstr>
      <vt:lpstr>Slide 1</vt:lpstr>
      <vt:lpstr>Slide 2</vt:lpstr>
      <vt:lpstr>Slide 3</vt:lpstr>
      <vt:lpstr>Slide 4</vt:lpstr>
      <vt:lpstr>Slide 5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2019-11-06T07:00:12Z</dcterms:modified>
</cp:coreProperties>
</file>